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E3"/>
    <a:srgbClr val="008A92"/>
    <a:srgbClr val="EF8200"/>
    <a:srgbClr val="FFF9B0"/>
    <a:srgbClr val="E94708"/>
    <a:srgbClr val="906E30"/>
    <a:srgbClr val="82582D"/>
    <a:srgbClr val="A4723A"/>
    <a:srgbClr val="664724"/>
    <a:srgbClr val="645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3" d="100"/>
          <a:sy n="53" d="100"/>
        </p:scale>
        <p:origin x="2520" y="67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071B3715-750A-4F54-BF7B-EA10A8280E49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82886476-CE7B-4DC0-A130-B2C99F320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0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05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41425"/>
            <a:ext cx="23876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8"/>
            <a:ext cx="2945659" cy="498054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8"/>
            <a:ext cx="2945659" cy="498054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D93CC5-A9B8-46A1-B8C3-70AA73E05DA2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101900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972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4/21/2025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kenkouzoushin@iwami.gr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23369" y="278859"/>
            <a:ext cx="5575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人間ドック受診希望者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再募集</a:t>
            </a: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335066"/>
            <a:ext cx="172210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令和７年度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12860" y="802079"/>
            <a:ext cx="877163" cy="3693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対象者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958175" y="1865696"/>
            <a:ext cx="623849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　　　　　　</a:t>
            </a:r>
            <a:r>
              <a:rPr kumimoji="1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①昨年度に町の人間ドックを受診されていない方</a:t>
            </a:r>
            <a:endParaRPr kumimoji="1" lang="en-US" altLang="ja-JP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ja-JP" altLang="en-US" sz="1200" b="0" i="0" u="sng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自己負担金： </a:t>
            </a:r>
            <a:r>
              <a:rPr kumimoji="1" lang="en-US" altLang="ja-JP" sz="1200" b="0" i="0" u="sng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8,000</a:t>
            </a:r>
            <a:r>
              <a:rPr kumimoji="1" lang="ja-JP" altLang="en-US" sz="1200" b="0" i="0" u="sng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円　実施時期：令和７年  ６月～１０月・１２月募集人数：２７０人</a:t>
            </a:r>
            <a:endParaRPr kumimoji="1" lang="en-US" altLang="ja-JP" sz="1200" b="0" i="0" u="sng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②昨年度に町の人間ドックを受診された方で、設定された検査項目を全て受ける方</a:t>
            </a:r>
            <a:endParaRPr kumimoji="1" lang="en-US" altLang="ja-JP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　　</a:t>
            </a:r>
            <a:r>
              <a:rPr kumimoji="1" lang="ja-JP" altLang="en-US" sz="1200" b="0" i="0" u="sng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自己負担金：</a:t>
            </a:r>
            <a:r>
              <a:rPr kumimoji="1" lang="en-US" altLang="ja-JP" sz="1200" b="0" i="0" u="sng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16,000</a:t>
            </a:r>
            <a:r>
              <a:rPr kumimoji="1" lang="ja-JP" altLang="en-US" sz="1200" b="0" i="0" u="sng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円　実施時期：令和７年１２月 募集人数：    ３０人</a:t>
            </a:r>
            <a:endParaRPr kumimoji="1" lang="en-US" altLang="ja-JP" sz="1200" b="0" i="0" u="sng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　　　　</a:t>
            </a:r>
            <a:endParaRPr kumimoji="1" lang="ja-JP" altLang="en-US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12860" y="736731"/>
            <a:ext cx="717592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defRPr/>
            </a:pPr>
            <a:r>
              <a:rPr kumimoji="1" lang="ja-JP" altLang="en-US" sz="1400" i="0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kumimoji="1" lang="ja-JP" altLang="en-US" sz="1400" i="0" u="sng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昭和２６年４月２日～平成３年４月１日生まれ（年度年齢</a:t>
            </a:r>
            <a:r>
              <a:rPr kumimoji="1" lang="en-US" altLang="ja-JP" sz="1400" i="0" u="sng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35</a:t>
            </a:r>
            <a:r>
              <a:rPr kumimoji="1" lang="ja-JP" altLang="en-US" sz="1400" i="0" u="sng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～</a:t>
            </a:r>
            <a:r>
              <a:rPr lang="en-US" altLang="ja-JP" sz="14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r>
              <a:rPr kumimoji="1" lang="en-US" altLang="ja-JP" sz="1400" i="0" u="sng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r>
              <a:rPr kumimoji="1" lang="ja-JP" altLang="en-US" sz="1400" i="0" u="sng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歳）の</a:t>
            </a:r>
            <a:endParaRPr kumimoji="1" lang="en-US" altLang="ja-JP" sz="1400" i="0" u="sng" strike="noStrike" kern="1200" cap="none" spc="0" normalizeH="0" baseline="0" noProof="0" dirty="0">
              <a:ln w="0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>
              <a:defRPr/>
            </a:pPr>
            <a:r>
              <a:rPr lang="ja-JP" altLang="en-US" sz="140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kumimoji="1" lang="ja-JP" altLang="en-US" sz="1400" i="0" u="sng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岩美町民で、</a:t>
            </a:r>
            <a:r>
              <a:rPr lang="en-US" altLang="ja-JP" sz="16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</a:t>
            </a:r>
            <a:r>
              <a:rPr lang="ja-JP" altLang="en-US" sz="16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）、</a:t>
            </a:r>
            <a:r>
              <a:rPr lang="en-US" altLang="ja-JP" sz="16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</a:t>
            </a:r>
            <a:r>
              <a:rPr lang="ja-JP" altLang="en-US" sz="16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）の条件を全て満たす方</a:t>
            </a:r>
            <a:endParaRPr lang="en-US" altLang="ja-JP" sz="1600" u="sng" dirty="0">
              <a:ln w="0">
                <a:solidFill>
                  <a:prstClr val="black"/>
                </a:solidFill>
              </a:ln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>
              <a:defRPr/>
            </a:pPr>
            <a:r>
              <a:rPr lang="en-US" altLang="ja-JP" sz="1400" dirty="0">
                <a:ln w="0"/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a)</a:t>
            </a:r>
            <a:r>
              <a:rPr lang="ja-JP" altLang="en-US" sz="1400" dirty="0">
                <a:ln w="0"/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医療保険、事業所等のドック事業を利用できない方</a:t>
            </a:r>
            <a:endParaRPr lang="en-US" altLang="ja-JP" sz="1400" dirty="0">
              <a:ln w="0"/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>
              <a:defRPr/>
            </a:pPr>
            <a:r>
              <a:rPr lang="en-US" altLang="ja-JP" sz="1400" dirty="0">
                <a:ln w="0"/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b)</a:t>
            </a:r>
            <a:r>
              <a:rPr lang="ja-JP" altLang="en-US" sz="1400" dirty="0">
                <a:ln w="0"/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医療機関で、詳細な検査（ＣＴ・カメラ等）、全身的な管理をされていない方</a:t>
            </a:r>
            <a:endParaRPr lang="en-US" altLang="ja-JP" sz="1400" dirty="0">
              <a:ln w="0"/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0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i="0" u="sng" strike="noStrike" kern="1200" cap="none" spc="0" normalizeH="0" baseline="0" noProof="0" dirty="0">
              <a:ln w="0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71646" y="2906097"/>
            <a:ext cx="1107996" cy="3693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実施場所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2643501" y="2975999"/>
            <a:ext cx="1107996" cy="3693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実施</a:t>
            </a:r>
            <a:r>
              <a:rPr kumimoji="1" lang="ja-JP" altLang="en-US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曜日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398551" y="2975999"/>
            <a:ext cx="1114408" cy="36933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10160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岩美病院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889504" y="2990068"/>
            <a:ext cx="110799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10160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水・木・金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81215" y="4663139"/>
            <a:ext cx="1107996" cy="3693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申込方法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163951" y="4693917"/>
            <a:ext cx="497278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申込書を健康福祉課へ提出（郵送・ＦＡＸ・メール可）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81215" y="3308855"/>
            <a:ext cx="1107996" cy="3693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検査内容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852167" y="1824384"/>
            <a:ext cx="2943283" cy="925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応募人数が</a:t>
            </a:r>
            <a:r>
              <a:rPr kumimoji="1" lang="en-US" altLang="ja-JP" sz="12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60</a:t>
            </a: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名になり次第</a:t>
            </a:r>
            <a:endParaRPr kumimoji="1" lang="en-US" altLang="ja-JP" sz="1200" b="0" i="0" u="none" strike="noStrike" kern="1200" cap="none" spc="0" normalizeH="0" baseline="0" noProof="0" dirty="0">
              <a:ln w="0"/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n w="0"/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　募集は終了します。</a:t>
            </a:r>
            <a:endParaRPr kumimoji="1" lang="ja-JP" altLang="en-US" sz="1200" b="0" i="0" u="none" strike="noStrike" kern="1200" cap="none" spc="0" normalizeH="0" baseline="0" noProof="0" dirty="0">
              <a:ln w="0"/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○感染症の流行等により、</a:t>
            </a:r>
            <a:endParaRPr kumimoji="1" lang="en-US" altLang="ja-JP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n w="0"/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一時的に休止をする可能性が</a:t>
            </a:r>
            <a:endParaRPr kumimoji="1" lang="en-US" altLang="ja-JP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1019007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n w="0"/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あります</a:t>
            </a:r>
            <a:r>
              <a:rPr kumimoji="1" lang="ja-JP" altLang="en-US" sz="11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。</a:t>
            </a:r>
            <a:endParaRPr kumimoji="1" lang="en-US" altLang="ja-JP" sz="11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5ED1897-7B84-4CAD-B982-F72BEDFFC1FF}"/>
              </a:ext>
            </a:extLst>
          </p:cNvPr>
          <p:cNvSpPr/>
          <p:nvPr/>
        </p:nvSpPr>
        <p:spPr>
          <a:xfrm>
            <a:off x="256867" y="3421029"/>
            <a:ext cx="7164532" cy="117525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1019007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　　　　　　　　　  </a:t>
            </a: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身体計測、血圧測定、心電図、尿検査、腹部超音波、</a:t>
            </a:r>
            <a:endParaRPr kumimoji="1" lang="en-US" altLang="ja-JP" sz="1200" b="0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n w="10160">
                  <a:noFill/>
                  <a:prstDash val="solid"/>
                </a:ln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                    </a:t>
            </a: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眼底・眼圧検査、視力検査</a:t>
            </a:r>
            <a:r>
              <a:rPr lang="ja-JP" altLang="en-US" sz="120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血液検査（脂質、肝機能、</a:t>
            </a:r>
            <a:endParaRPr kumimoji="1" lang="en-US" altLang="ja-JP" sz="1200" b="0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糖代謝、腎機能、貧血、肝炎</a:t>
            </a:r>
            <a:r>
              <a:rPr lang="ja-JP" altLang="en-US" sz="1200" dirty="0">
                <a:ln w="10160">
                  <a:noFill/>
                  <a:prstDash val="solid"/>
                </a:ln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ウイルス、</a:t>
            </a: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腫瘍マーカー）、聴力検査、胃カメラ、</a:t>
            </a:r>
            <a:endParaRPr kumimoji="1" lang="en-US" altLang="ja-JP" sz="1200" b="0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便潜血検査、胸部レントゲン、マンモグラフィー、歯周疾患検診</a:t>
            </a:r>
            <a:endParaRPr kumimoji="1" lang="en-US" altLang="ja-JP" sz="1200" b="0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年齢、性別により受けられる検査が異なります。</a:t>
            </a:r>
            <a:endParaRPr kumimoji="1" lang="en-US" altLang="ja-JP" sz="1200" b="0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en-US" altLang="ja-JP" sz="1200" dirty="0">
                <a:ln w="0"/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40</a:t>
            </a: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歳以上の国民健康保険加入者・協会けんぽ被扶養者の方は、特定健康診査と同時に受けていただきます</a:t>
            </a:r>
            <a:r>
              <a:rPr lang="ja-JP" altLang="en-US" sz="1200" dirty="0">
                <a:ln w="0"/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　　　　　　</a:t>
            </a:r>
            <a:endParaRPr lang="en-US" altLang="ja-JP" sz="1200" dirty="0">
              <a:ln w="0"/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algn="l" defTabSz="1019007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n w="0"/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申し込みをすることで各加入医療保険者から求めがあった場合、検診データの提供に同意したものとします。</a:t>
            </a:r>
            <a:endParaRPr lang="en-US" altLang="ja-JP" sz="1200" dirty="0">
              <a:ln w="0"/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43" name="表 42">
            <a:extLst>
              <a:ext uri="{FF2B5EF4-FFF2-40B4-BE49-F238E27FC236}">
                <a16:creationId xmlns:a16="http://schemas.microsoft.com/office/drawing/2014/main" id="{B5074A40-70C6-4D0D-96D5-F9EB9B512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84398"/>
              </p:ext>
            </p:extLst>
          </p:nvPr>
        </p:nvGraphicFramePr>
        <p:xfrm>
          <a:off x="244483" y="5006731"/>
          <a:ext cx="7175927" cy="545457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8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2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150">
                <a:tc gridSpan="2"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u="non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令和７年度　人間ドック申込書</a:t>
                      </a:r>
                      <a:endParaRPr kumimoji="1" lang="en-US" altLang="ja-JP" sz="1800" b="1" u="non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u="none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</a:t>
                      </a:r>
                      <a:r>
                        <a:rPr kumimoji="1" lang="en-US" altLang="ja-JP" sz="1200" b="0" u="none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【</a:t>
                      </a:r>
                      <a:r>
                        <a:rPr kumimoji="1" lang="ja-JP" altLang="en-US" sz="1200" b="0" u="wavy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基本的に該当する全ての項目を受診していただきます</a:t>
                      </a:r>
                      <a:r>
                        <a:rPr kumimoji="1" lang="en-US" altLang="ja-JP" sz="1200" b="0" u="none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】</a:t>
                      </a:r>
                      <a:endParaRPr kumimoji="1" lang="ja-JP" altLang="en-US" sz="1200" b="0" u="none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183992"/>
                  </a:ext>
                </a:extLst>
              </a:tr>
              <a:tr h="296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申込年月日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400" b="0" baseline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令和７年</a:t>
                      </a:r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月　　　     　日　　　　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2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住　　　所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岩美町大字</a:t>
                      </a:r>
                      <a:endParaRPr kumimoji="1" lang="en-US" altLang="ja-JP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7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ふりがな</a:t>
                      </a:r>
                      <a:endParaRPr kumimoji="1" lang="en-US" altLang="ja-JP" sz="11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　　　名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　男　・　女　）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電話番号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生年月日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昭和・平成　　　年　　　月　　　日（　　　歳）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ja-JP" altLang="en-US" sz="1100" b="0" strike="noStrike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＊令和８年</a:t>
                      </a:r>
                      <a:r>
                        <a:rPr kumimoji="1" lang="en-US" altLang="ja-JP" sz="1100" b="0" strike="noStrike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</a:t>
                      </a:r>
                      <a:r>
                        <a:rPr kumimoji="1" lang="ja-JP" altLang="en-US" sz="1100" b="0" strike="noStrike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月１日時点の年齢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4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加入医療保険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国民健康保険　・　協会けんぽ　・　組合健康保険</a:t>
                      </a:r>
                      <a:endParaRPr kumimoji="1" lang="en-US" altLang="ja-JP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船員保険　・　共済組合保険　・　その他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過去の町ドック歴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（平成・令和）　　　　年　　　月　　　日　・　なし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9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歯周病疾患検診</a:t>
                      </a:r>
                      <a:endParaRPr kumimoji="1" lang="en-US" altLang="ja-JP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該当する場合は受診となります</a:t>
                      </a:r>
                      <a:endParaRPr kumimoji="1" lang="en-US" altLang="ja-JP" sz="10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年度年齢が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35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40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45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50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55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60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65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70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歳の方で</a:t>
                      </a:r>
                      <a:endParaRPr kumimoji="1" lang="en-US" altLang="ja-JP" sz="11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希望しない方○→</a:t>
                      </a:r>
                      <a:r>
                        <a:rPr kumimoji="1" lang="en-US" altLang="ja-JP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【</a:t>
                      </a:r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kumimoji="1" lang="en-US" altLang="ja-JP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】</a:t>
                      </a: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1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乳がん検査（Ｘ線）</a:t>
                      </a:r>
                      <a:endParaRPr kumimoji="1" lang="en-US" altLang="ja-JP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該当する場合は受診となります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en-US" altLang="ja-JP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40</a:t>
                      </a:r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歳以上で年度年齢が偶数年齢の女性で</a:t>
                      </a:r>
                      <a:endParaRPr kumimoji="1" lang="en-US" altLang="ja-JP" sz="11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希望しない方○→</a:t>
                      </a:r>
                      <a:r>
                        <a:rPr kumimoji="1" lang="en-US" altLang="ja-JP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【</a:t>
                      </a:r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kumimoji="1" lang="en-US" altLang="ja-JP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】</a:t>
                      </a:r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endParaRPr kumimoji="1" lang="en-US" altLang="ja-JP" sz="11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＊豊胸術を受けた方、心臓ペースメーカーを装着されている方は、対象外ですので〇をしてください。</a:t>
                      </a:r>
                      <a:endParaRPr kumimoji="1" lang="en-US" altLang="ja-JP" sz="105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05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受診希望</a:t>
                      </a:r>
                      <a:endParaRPr kumimoji="1" lang="en-US" altLang="ja-JP" sz="14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時期・曜日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kumimoji="1" lang="en-US" altLang="ja-JP" sz="11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endParaRPr kumimoji="1" lang="en-US" altLang="ja-JP" sz="11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endParaRPr kumimoji="1" lang="en-US" altLang="ja-JP" sz="11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just"/>
                      <a:r>
                        <a:rPr kumimoji="1" lang="ja-JP" altLang="en-US" sz="11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＊受診歴によって、実施時期が異なります。また、希望に添えない場合がありますので、ご了承ください。</a:t>
                      </a: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D71D7156-41F1-4590-B2C2-DD4AD97F8BB1}"/>
              </a:ext>
            </a:extLst>
          </p:cNvPr>
          <p:cNvSpPr/>
          <p:nvPr/>
        </p:nvSpPr>
        <p:spPr>
          <a:xfrm>
            <a:off x="5662497" y="3137699"/>
            <a:ext cx="1871198" cy="951136"/>
          </a:xfrm>
          <a:prstGeom prst="wedgeRoundRectCallout">
            <a:avLst>
              <a:gd name="adj1" fmla="val -64642"/>
              <a:gd name="adj2" fmla="val 27061"/>
              <a:gd name="adj3" fmla="val 16667"/>
            </a:avLst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F208E5F-AFC2-4855-8A91-5C95A827EC60}"/>
              </a:ext>
            </a:extLst>
          </p:cNvPr>
          <p:cNvSpPr/>
          <p:nvPr/>
        </p:nvSpPr>
        <p:spPr>
          <a:xfrm>
            <a:off x="5763739" y="3290101"/>
            <a:ext cx="16466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今年度から</a:t>
            </a:r>
            <a:endParaRPr kumimoji="1" lang="en-US" altLang="ja-JP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視力検査・聴力検査が</a:t>
            </a:r>
            <a:endParaRPr kumimoji="1" lang="en-US" altLang="ja-JP" sz="12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追加されました✨</a:t>
            </a:r>
          </a:p>
        </p:txBody>
      </p:sp>
      <p:graphicFrame>
        <p:nvGraphicFramePr>
          <p:cNvPr id="24" name="表 11">
            <a:extLst>
              <a:ext uri="{FF2B5EF4-FFF2-40B4-BE49-F238E27FC236}">
                <a16:creationId xmlns:a16="http://schemas.microsoft.com/office/drawing/2014/main" id="{7E776DFB-5D5F-4402-A4EA-5EDB5022D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626232"/>
              </p:ext>
            </p:extLst>
          </p:nvPr>
        </p:nvGraphicFramePr>
        <p:xfrm>
          <a:off x="189100" y="1875620"/>
          <a:ext cx="4644158" cy="100707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9647">
                  <a:extLst>
                    <a:ext uri="{9D8B030D-6E8A-4147-A177-3AD203B41FA5}">
                      <a16:colId xmlns:a16="http://schemas.microsoft.com/office/drawing/2014/main" val="1342876455"/>
                    </a:ext>
                  </a:extLst>
                </a:gridCol>
                <a:gridCol w="1116739">
                  <a:extLst>
                    <a:ext uri="{9D8B030D-6E8A-4147-A177-3AD203B41FA5}">
                      <a16:colId xmlns:a16="http://schemas.microsoft.com/office/drawing/2014/main" val="904759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95652007"/>
                    </a:ext>
                  </a:extLst>
                </a:gridCol>
                <a:gridCol w="1146629">
                  <a:extLst>
                    <a:ext uri="{9D8B030D-6E8A-4147-A177-3AD203B41FA5}">
                      <a16:colId xmlns:a16="http://schemas.microsoft.com/office/drawing/2014/main" val="207502998"/>
                    </a:ext>
                  </a:extLst>
                </a:gridCol>
              </a:tblGrid>
              <a:tr h="2600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昨年度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町の人間ドック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実施時期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自己負担額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募集人数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8244333"/>
                  </a:ext>
                </a:extLst>
              </a:tr>
              <a:tr h="2749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未受診者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6</a:t>
                      </a:r>
                      <a:r>
                        <a:rPr kumimoji="1" lang="ja-JP" altLang="en-US" sz="1200" dirty="0"/>
                        <a:t>月～</a:t>
                      </a:r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8,000</a:t>
                      </a:r>
                      <a:r>
                        <a:rPr kumimoji="1" lang="ja-JP" altLang="en-US" sz="1200" dirty="0"/>
                        <a:t>円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50</a:t>
                      </a:r>
                      <a:r>
                        <a:rPr kumimoji="1" lang="ja-JP" altLang="en-US" sz="1200" dirty="0"/>
                        <a:t>人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2885220"/>
                  </a:ext>
                </a:extLst>
              </a:tr>
              <a:tr h="2749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受診者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月・</a:t>
                      </a:r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16,000</a:t>
                      </a:r>
                      <a:r>
                        <a:rPr kumimoji="1" lang="ja-JP" altLang="en-US" sz="1200" dirty="0"/>
                        <a:t>円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人</a:t>
                      </a:r>
                      <a:endParaRPr kumimoji="1" lang="ja-JP" altLang="en-US" sz="12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8744626"/>
                  </a:ext>
                </a:extLst>
              </a:tr>
            </a:tbl>
          </a:graphicData>
        </a:graphic>
      </p:graphicFrame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2E7B362-A6A6-4EB4-AED0-1C26C6BAB7B0}"/>
              </a:ext>
            </a:extLst>
          </p:cNvPr>
          <p:cNvSpPr/>
          <p:nvPr/>
        </p:nvSpPr>
        <p:spPr>
          <a:xfrm>
            <a:off x="244483" y="751630"/>
            <a:ext cx="7244304" cy="989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 descr="問診のイラスト「お医者さんとお爺さん」">
            <a:extLst>
              <a:ext uri="{FF2B5EF4-FFF2-40B4-BE49-F238E27FC236}">
                <a16:creationId xmlns:a16="http://schemas.microsoft.com/office/drawing/2014/main" id="{183B8366-930A-445F-ABF8-97C2A7FADE0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536" y="163256"/>
            <a:ext cx="1061792" cy="96953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正方形/長方形 30"/>
          <p:cNvSpPr/>
          <p:nvPr/>
        </p:nvSpPr>
        <p:spPr>
          <a:xfrm>
            <a:off x="5937735" y="5012647"/>
            <a:ext cx="1681671" cy="738664"/>
          </a:xfrm>
          <a:prstGeom prst="rect">
            <a:avLst/>
          </a:prstGeom>
          <a:solidFill>
            <a:srgbClr val="FFFF00"/>
          </a:solidFill>
          <a:ln w="12700" cmpd="dbl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申込期限</a:t>
            </a:r>
            <a:endParaRPr kumimoji="1" lang="en-US" altLang="ja-JP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1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月９日（金）</a:t>
            </a:r>
            <a:endParaRPr kumimoji="1" lang="en-US" altLang="ja-JP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必着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C9A0844-C555-484A-8767-772ECBE8E8DD}"/>
              </a:ext>
            </a:extLst>
          </p:cNvPr>
          <p:cNvSpPr/>
          <p:nvPr/>
        </p:nvSpPr>
        <p:spPr>
          <a:xfrm>
            <a:off x="312860" y="10435567"/>
            <a:ext cx="70974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お問い合わせ、申し込み先：健康福祉課　電話 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0857-73-1322</a:t>
            </a:r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 0857-73-1344</a:t>
            </a:r>
          </a:p>
          <a:p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　メール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hlinkClick r:id="rId4"/>
              </a:rPr>
              <a:t>kenkouzoushin@iwami.gr.jp</a:t>
            </a:r>
            <a:endParaRPr lang="en-US" altLang="ja-JP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ja-JP" alt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59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黄色がかったオレンジ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711</Words>
  <Application>Microsoft Office PowerPoint</Application>
  <PresentationFormat>ユーザー設定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NK-R</vt:lpstr>
      <vt:lpstr>UD デジタル 教科書体 NP-R</vt:lpstr>
      <vt:lpstr>游ゴシック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2016-07-27T06:08:12Z</dcterms:created>
  <dcterms:modified xsi:type="dcterms:W3CDTF">2025-04-21T04:12:23Z</dcterms:modified>
</cp:coreProperties>
</file>